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ink/ink1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85"/>
  </p:notesMasterIdLst>
  <p:handoutMasterIdLst>
    <p:handoutMasterId r:id="rId86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498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3" r:id="rId47"/>
    <p:sldId id="495" r:id="rId48"/>
    <p:sldId id="474" r:id="rId49"/>
    <p:sldId id="496" r:id="rId50"/>
    <p:sldId id="497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3" r:id="rId65"/>
    <p:sldId id="514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5" r:id="rId75"/>
    <p:sldId id="526" r:id="rId76"/>
    <p:sldId id="527" r:id="rId77"/>
    <p:sldId id="528" r:id="rId78"/>
    <p:sldId id="530" r:id="rId79"/>
    <p:sldId id="531" r:id="rId80"/>
    <p:sldId id="533" r:id="rId81"/>
    <p:sldId id="534" r:id="rId82"/>
    <p:sldId id="524" r:id="rId83"/>
    <p:sldId id="535" r:id="rId8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C853A-734B-4686-9AC3-73A1DA0A9533}" v="432" dt="2023-12-08T20:02:34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5" autoAdjust="0"/>
    <p:restoredTop sz="96208" autoAdjust="0"/>
  </p:normalViewPr>
  <p:slideViewPr>
    <p:cSldViewPr snapToGrid="0">
      <p:cViewPr>
        <p:scale>
          <a:sx n="75" d="100"/>
          <a:sy n="75" d="100"/>
        </p:scale>
        <p:origin x="120" y="200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93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02:34.961" v="4851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07:33:03.953" v="3352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7T06:39:09.430" v="1692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07:33:03.953" v="3352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7T06:47:51.798" v="1978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627911209" sldId="51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6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01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7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6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9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6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98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48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3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94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219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8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8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82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7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86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3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5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84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49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6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574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44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1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7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236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36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70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456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99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231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13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0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5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980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63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1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966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3602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722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847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857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32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91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6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56735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5978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2057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090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70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6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1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4.xml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5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7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8.xml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7.JPG"/><Relationship Id="rId4" Type="http://schemas.openxmlformats.org/officeDocument/2006/relationships/image" Target="../media/image3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入門①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3CA05C5-A7D6-D405-89FB-022BA3F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13"/>
            <a:ext cx="12192000" cy="37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3AC3151-457D-EE8B-CF3D-94416388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1487279"/>
            <a:ext cx="6703314" cy="52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4CBAE4D8-0850-D161-E7E7-B4AC6D46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89" y="1690688"/>
            <a:ext cx="6374007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1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43010F-B4E4-0162-924C-A5DC3F0A7DDB}"/>
              </a:ext>
            </a:extLst>
          </p:cNvPr>
          <p:cNvSpPr/>
          <p:nvPr/>
        </p:nvSpPr>
        <p:spPr>
          <a:xfrm>
            <a:off x="6920816" y="2837298"/>
            <a:ext cx="1554480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D1A20C-9DB6-6B5E-8672-D993B0F48DBA}"/>
              </a:ext>
            </a:extLst>
          </p:cNvPr>
          <p:cNvSpPr/>
          <p:nvPr/>
        </p:nvSpPr>
        <p:spPr>
          <a:xfrm>
            <a:off x="7415255" y="5637304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51257B-B55A-EECF-59B3-03A487DE7CC0}"/>
              </a:ext>
            </a:extLst>
          </p:cNvPr>
          <p:cNvSpPr/>
          <p:nvPr/>
        </p:nvSpPr>
        <p:spPr>
          <a:xfrm>
            <a:off x="6954543" y="6149368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0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D531848-6DA3-5B73-9950-9CA83767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675"/>
            <a:ext cx="12192000" cy="45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12DCC17-B330-8D25-0E1F-86CF2765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9"/>
            <a:ext cx="12192000" cy="4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5C45E749-981F-8448-F364-AA46EE24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36"/>
            <a:ext cx="12192000" cy="37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37C4AB73-A619-BE43-6412-1B23B7C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180"/>
            <a:ext cx="12192000" cy="4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</a:t>
            </a:r>
            <a:endParaRPr lang="en-US" altLang="ja-JP" dirty="0"/>
          </a:p>
          <a:p>
            <a:r>
              <a:rPr lang="ja-JP" altLang="en-US" dirty="0"/>
              <a:t>第２回　実装</a:t>
            </a:r>
            <a:endParaRPr lang="en-US" altLang="ja-JP" dirty="0"/>
          </a:p>
          <a:p>
            <a:r>
              <a:rPr lang="ja-JP" altLang="en-US" dirty="0"/>
              <a:t>第３回　実験</a:t>
            </a:r>
            <a:endParaRPr lang="en-US" altLang="ja-JP" dirty="0"/>
          </a:p>
          <a:p>
            <a:r>
              <a:rPr lang="ja-JP" altLang="en-US" dirty="0"/>
              <a:t>第４回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限界</a:t>
            </a:r>
            <a:r>
              <a:rPr lang="ja-JP" altLang="en-US" dirty="0"/>
              <a:t>　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F105897-E044-B25D-31E0-CB54C367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36"/>
            <a:ext cx="12192000" cy="3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r>
              <a:rPr lang="ja-JP" altLang="en-US" dirty="0"/>
              <a:t>　多層パーセプトロン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9FAAC6C4-BBF8-46A1-29BB-72A8552B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574"/>
            <a:ext cx="12192000" cy="48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252045-F4BD-1F92-3C5D-C91EF3B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46146"/>
            <a:ext cx="9863328" cy="5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" y="1889672"/>
            <a:ext cx="11005894" cy="4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B85E1-4645-E8F2-815E-C7A062DAA772}"/>
              </a:ext>
            </a:extLst>
          </p:cNvPr>
          <p:cNvSpPr txBox="1"/>
          <p:nvPr/>
        </p:nvSpPr>
        <p:spPr>
          <a:xfrm>
            <a:off x="12282892" y="387783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072362" y="391875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366982" y="4767836"/>
            <a:ext cx="8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0.7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3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3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0993614" y="3922845"/>
            <a:ext cx="122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4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1353800" y="3908557"/>
            <a:ext cx="55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10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369413" y="3907393"/>
            <a:ext cx="106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310081" y="4706281"/>
            <a:ext cx="9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0.2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9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134059" y="3890543"/>
            <a:ext cx="9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0.3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353799" y="392284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1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389412" y="3922845"/>
            <a:ext cx="9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3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244463" y="4706281"/>
            <a:ext cx="115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-0.3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020281" y="3884267"/>
            <a:ext cx="11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344388" y="3905699"/>
            <a:ext cx="56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8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E68BBE2-A442-2782-7DD0-C732E324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9" y="0"/>
            <a:ext cx="557561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DE1268-E43E-3736-7F08-91E5D8E91C85}"/>
              </a:ext>
            </a:extLst>
          </p:cNvPr>
          <p:cNvSpPr txBox="1"/>
          <p:nvPr/>
        </p:nvSpPr>
        <p:spPr>
          <a:xfrm>
            <a:off x="516783" y="3383426"/>
            <a:ext cx="670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問題</a:t>
            </a:r>
            <a:endParaRPr kumimoji="1" lang="en-US" altLang="ja-JP" sz="3600" dirty="0"/>
          </a:p>
          <a:p>
            <a:r>
              <a:rPr kumimoji="1" lang="ja-JP" altLang="en-US" sz="3600" dirty="0"/>
              <a:t>次の点群を</a:t>
            </a:r>
            <a:endParaRPr kumimoji="1" lang="en-US" altLang="ja-JP" sz="3600" dirty="0"/>
          </a:p>
          <a:p>
            <a:r>
              <a:rPr kumimoji="1" lang="ja-JP" altLang="en-US" sz="3600" dirty="0"/>
              <a:t>非線形分離する</a:t>
            </a:r>
            <a:endParaRPr kumimoji="1" lang="en-US" altLang="ja-JP" sz="3600" dirty="0"/>
          </a:p>
          <a:p>
            <a:r>
              <a:rPr kumimoji="1" lang="ja-JP" altLang="en-US" sz="3600" dirty="0"/>
              <a:t>多層パーセプトロンを設計せよ</a:t>
            </a:r>
            <a:endParaRPr kumimoji="1" lang="en-US" altLang="ja-JP" sz="3600" dirty="0"/>
          </a:p>
          <a:p>
            <a:r>
              <a:rPr kumimoji="1" lang="ja-JP" altLang="en-US" sz="3600" dirty="0"/>
              <a:t>（重みもバイアスも</a:t>
            </a:r>
            <a:endParaRPr kumimoji="1" lang="en-US" altLang="ja-JP" sz="3600" dirty="0"/>
          </a:p>
          <a:p>
            <a:r>
              <a:rPr kumimoji="1" lang="ja-JP" altLang="en-US" sz="3600" dirty="0"/>
              <a:t>層数もノード数も自由）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C61BBF-6AF8-2CC8-4CA8-9E6D82AB5E25}"/>
              </a:ext>
            </a:extLst>
          </p:cNvPr>
          <p:cNvSpPr txBox="1"/>
          <p:nvPr/>
        </p:nvSpPr>
        <p:spPr>
          <a:xfrm>
            <a:off x="9199840" y="1336745"/>
            <a:ext cx="125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highlight>
                  <a:srgbClr val="FFFF00"/>
                </a:highlight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155024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3"/>
          <a:stretch/>
        </p:blipFill>
        <p:spPr>
          <a:xfrm>
            <a:off x="523461" y="1838210"/>
            <a:ext cx="6414811" cy="4370618"/>
          </a:xfrm>
          <a:prstGeom prst="rect">
            <a:avLst/>
          </a:prstGeom>
        </p:spPr>
      </p:pic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5153A8C-A67A-062E-BC83-A56C1837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" b="3942"/>
          <a:stretch/>
        </p:blipFill>
        <p:spPr>
          <a:xfrm>
            <a:off x="6747630" y="446747"/>
            <a:ext cx="5119952" cy="58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1838210"/>
            <a:ext cx="11145078" cy="4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3628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317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4" y="2242457"/>
            <a:ext cx="475053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69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02356B4B-46CC-ADA9-C11B-8E936DE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63" y="1747550"/>
            <a:ext cx="7642654" cy="51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826872F4-0CEE-7A00-2618-CD9ADC3E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319"/>
            <a:ext cx="12192000" cy="3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584F072-1F5B-772F-F5CE-BEC7B69D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" y="1743075"/>
            <a:ext cx="10219619" cy="5114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A2DAD-6C83-38B6-339B-B540390F74A3}"/>
              </a:ext>
            </a:extLst>
          </p:cNvPr>
          <p:cNvSpPr txBox="1"/>
          <p:nvPr/>
        </p:nvSpPr>
        <p:spPr>
          <a:xfrm>
            <a:off x="1236571" y="6308209"/>
            <a:ext cx="25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主にこれを使っていく</a:t>
            </a:r>
          </a:p>
        </p:txBody>
      </p:sp>
    </p:spTree>
    <p:extLst>
      <p:ext uri="{BB962C8B-B14F-4D97-AF65-F5344CB8AC3E}">
        <p14:creationId xmlns:p14="http://schemas.microsoft.com/office/powerpoint/2010/main" val="307824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　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DCEA709D-A4E3-ED83-5591-E5D73E96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930"/>
            <a:ext cx="12192000" cy="4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EF3358B6-154A-20B8-05D1-C336637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4" y="1762128"/>
            <a:ext cx="11449534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/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で</a:t>
                </a:r>
                <a:r>
                  <a:rPr kumimoji="1" lang="en-US" altLang="ja-JP" sz="2800" dirty="0" err="1"/>
                  <a:t>i</a:t>
                </a:r>
                <a:r>
                  <a:rPr kumimoji="1" lang="ja-JP" altLang="en-US" sz="2800" dirty="0"/>
                  <a:t>個目のノードから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個目のノードへの重みを表す</a:t>
                </a:r>
                <a:endParaRPr kumimoji="1" lang="en-US" altLang="ja-JP" sz="2800" dirty="0"/>
              </a:p>
              <a:p>
                <a:r>
                  <a:rPr kumimoji="1" lang="ja-JP" altLang="en-US" sz="2800" dirty="0"/>
                  <a:t>イメージ：</a:t>
                </a:r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ja-JP" altLang="en-US" sz="2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blipFill>
                <a:blip r:embed="rId4"/>
                <a:stretch>
                  <a:fillRect l="-4633" t="-9417" r="-2960" b="-11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8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AF96271F-20E6-A891-1FB3-1C013A24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1" y="1776031"/>
            <a:ext cx="11057691" cy="463829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A5A927-316E-F477-B042-E931699F2352}"/>
              </a:ext>
            </a:extLst>
          </p:cNvPr>
          <p:cNvSpPr txBox="1"/>
          <p:nvPr/>
        </p:nvSpPr>
        <p:spPr>
          <a:xfrm>
            <a:off x="1939500" y="5761003"/>
            <a:ext cx="43970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列（縦）ベクトルでなく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行（横）ベクトルなことに注意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そのありがたみは後述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3D38AF-3D12-1578-5E27-50FC17B4B2E0}"/>
              </a:ext>
            </a:extLst>
          </p:cNvPr>
          <p:cNvSpPr txBox="1"/>
          <p:nvPr/>
        </p:nvSpPr>
        <p:spPr>
          <a:xfrm>
            <a:off x="9436458" y="3784457"/>
            <a:ext cx="29742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添え字がいい感じに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並んでるのも利点</a:t>
            </a:r>
          </a:p>
        </p:txBody>
      </p:sp>
    </p:spTree>
    <p:extLst>
      <p:ext uri="{BB962C8B-B14F-4D97-AF65-F5344CB8AC3E}">
        <p14:creationId xmlns:p14="http://schemas.microsoft.com/office/powerpoint/2010/main" val="408682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DA6A0D0D-A7E1-267E-0E18-345B228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1" y="1690688"/>
            <a:ext cx="8974053" cy="50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BD774A9D-5D94-B32B-A4F8-83BD56C1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03"/>
            <a:ext cx="12192000" cy="425252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4354088" y="4597447"/>
            <a:ext cx="59043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つのデータ組に対して計算してる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実際コーディングするときは一気に複数の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データを計算して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順伝播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させたい</a:t>
            </a:r>
          </a:p>
        </p:txBody>
      </p:sp>
    </p:spTree>
    <p:extLst>
      <p:ext uri="{BB962C8B-B14F-4D97-AF65-F5344CB8AC3E}">
        <p14:creationId xmlns:p14="http://schemas.microsoft.com/office/powerpoint/2010/main" val="41707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6873571" y="5646618"/>
            <a:ext cx="29419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数千・数万の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データが並んでる</a:t>
            </a:r>
            <a:endParaRPr kumimoji="1" lang="ja-JP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FB045C9D-FD3C-B192-BAC8-88C57BB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7" y="1771293"/>
            <a:ext cx="9613148" cy="384218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885F7728-CB6A-D199-7F0E-02C7F534C5A2}"/>
              </a:ext>
            </a:extLst>
          </p:cNvPr>
          <p:cNvSpPr/>
          <p:nvPr/>
        </p:nvSpPr>
        <p:spPr>
          <a:xfrm>
            <a:off x="6434137" y="5385594"/>
            <a:ext cx="300037" cy="11072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1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84EC117A-BA07-2CFC-9C50-EBAAC918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97"/>
            <a:ext cx="12022582" cy="404528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887107-D5F8-5276-E2C3-6154C6327D1B}"/>
              </a:ext>
            </a:extLst>
          </p:cNvPr>
          <p:cNvSpPr/>
          <p:nvPr/>
        </p:nvSpPr>
        <p:spPr>
          <a:xfrm>
            <a:off x="11594306" y="2350294"/>
            <a:ext cx="135732" cy="1750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EC4A9C-CE38-013D-C8FD-B95D04340F42}"/>
              </a:ext>
            </a:extLst>
          </p:cNvPr>
          <p:cNvSpPr txBox="1"/>
          <p:nvPr/>
        </p:nvSpPr>
        <p:spPr>
          <a:xfrm>
            <a:off x="9458325" y="412302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バッチサイズ分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同じもの</a:t>
            </a:r>
            <a:r>
              <a:rPr kumimoji="1" lang="ja-JP" altLang="en-US" dirty="0"/>
              <a:t>をコピーする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793980-FCF4-49F3-FB63-DEC5E9B5FB45}"/>
              </a:ext>
            </a:extLst>
          </p:cNvPr>
          <p:cNvSpPr txBox="1"/>
          <p:nvPr/>
        </p:nvSpPr>
        <p:spPr>
          <a:xfrm>
            <a:off x="364332" y="4123026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バッチサイズ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N=3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47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DC9372F5-F198-CEC1-C337-04C9595B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" y="1763950"/>
            <a:ext cx="9123060" cy="50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3049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回帰と分類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図形, 円&#10;&#10;自動的に生成された説明">
            <a:extLst>
              <a:ext uri="{FF2B5EF4-FFF2-40B4-BE49-F238E27FC236}">
                <a16:creationId xmlns:a16="http://schemas.microsoft.com/office/drawing/2014/main" id="{62E6DEE9-06CB-487B-8932-98D7F4A4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774" y="4386935"/>
            <a:ext cx="1324186" cy="23345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64ECBE7-1F90-E41F-4FD8-8D8F0D7B08EE}"/>
              </a:ext>
            </a:extLst>
          </p:cNvPr>
          <p:cNvSpPr txBox="1"/>
          <p:nvPr/>
        </p:nvSpPr>
        <p:spPr>
          <a:xfrm>
            <a:off x="12898120" y="4679833"/>
            <a:ext cx="37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13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66895F-4C27-FEE6-1C74-FAD2F75B179D}"/>
              </a:ext>
            </a:extLst>
          </p:cNvPr>
          <p:cNvSpPr txBox="1"/>
          <p:nvPr/>
        </p:nvSpPr>
        <p:spPr>
          <a:xfrm>
            <a:off x="12913360" y="5427437"/>
            <a:ext cx="53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-3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4D3934-D4FA-8207-B9A3-3FBD0087EE38}"/>
              </a:ext>
            </a:extLst>
          </p:cNvPr>
          <p:cNvSpPr txBox="1"/>
          <p:nvPr/>
        </p:nvSpPr>
        <p:spPr>
          <a:xfrm>
            <a:off x="12931987" y="6145537"/>
            <a:ext cx="408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DF598C1-B148-DC56-6363-DC1B054DA2C1}"/>
              </a:ext>
            </a:extLst>
          </p:cNvPr>
          <p:cNvSpPr txBox="1"/>
          <p:nvPr/>
        </p:nvSpPr>
        <p:spPr>
          <a:xfrm>
            <a:off x="13086080" y="4690803"/>
            <a:ext cx="45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0.8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692733-DF14-8E26-CA59-BECC96A10AF0}"/>
              </a:ext>
            </a:extLst>
          </p:cNvPr>
          <p:cNvSpPr txBox="1"/>
          <p:nvPr/>
        </p:nvSpPr>
        <p:spPr>
          <a:xfrm>
            <a:off x="13088620" y="5446483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0.02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A3984D-B399-E9F9-D88A-C3D95D11165B}"/>
              </a:ext>
            </a:extLst>
          </p:cNvPr>
          <p:cNvSpPr txBox="1"/>
          <p:nvPr/>
        </p:nvSpPr>
        <p:spPr>
          <a:xfrm>
            <a:off x="13086080" y="6182606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0.18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0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640509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9" y="3334777"/>
            <a:ext cx="1989556" cy="35075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2269941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2269941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2269941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1109513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1109513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1109513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50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7562195" y="195099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7576798" y="370834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7663699" y="543607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8029628" y="194695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8029628" y="388457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8043962" y="559150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E61B4E-B245-3614-643D-934125E527CF}"/>
              </a:ext>
            </a:extLst>
          </p:cNvPr>
          <p:cNvSpPr txBox="1"/>
          <p:nvPr/>
        </p:nvSpPr>
        <p:spPr>
          <a:xfrm>
            <a:off x="12700420" y="1939972"/>
            <a:ext cx="381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1387449-BD70-DC81-058F-E422A8D8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257" y="5695545"/>
            <a:ext cx="1208112" cy="5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8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1845433" y="194401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1860036" y="370136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1946937" y="542909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2312866" y="193997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2312866" y="387759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2327200" y="558452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BDE3A-ABC2-B584-DC79-E7FE62D0F383}"/>
              </a:ext>
            </a:extLst>
          </p:cNvPr>
          <p:cNvSpPr txBox="1"/>
          <p:nvPr/>
        </p:nvSpPr>
        <p:spPr>
          <a:xfrm>
            <a:off x="4066674" y="1939972"/>
            <a:ext cx="3467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CDFCB7-2F1F-36AD-6226-F17CB9E4D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69" y="2524747"/>
            <a:ext cx="7760943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15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464970" y="2313478"/>
            <a:ext cx="4537842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64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954839" y="2250804"/>
            <a:ext cx="4537842" cy="3545429"/>
          </a:xfrm>
          <a:prstGeom prst="rect">
            <a:avLst/>
          </a:prstGeom>
        </p:spPr>
      </p:pic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7092D471-CD13-2EB3-2435-BD543559C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114" y="2783623"/>
            <a:ext cx="814015" cy="33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r>
              <a:rPr lang="ja-JP" altLang="en-US" dirty="0"/>
              <a:t>　実装上の注意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図 9" descr="散布図&#10;&#10;中程度の精度で自動的に生成された説明">
            <a:extLst>
              <a:ext uri="{FF2B5EF4-FFF2-40B4-BE49-F238E27FC236}">
                <a16:creationId xmlns:a16="http://schemas.microsoft.com/office/drawing/2014/main" id="{21F6F886-8752-4A1C-BDD8-CC65D227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470818"/>
            <a:ext cx="8080772" cy="53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誤差関数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52" y="1423403"/>
            <a:ext cx="4388743" cy="49329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E285CF-9539-C8C5-41B3-196B662DC808}"/>
              </a:ext>
            </a:extLst>
          </p:cNvPr>
          <p:cNvSpPr txBox="1"/>
          <p:nvPr/>
        </p:nvSpPr>
        <p:spPr>
          <a:xfrm>
            <a:off x="1596799" y="5712814"/>
            <a:ext cx="270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クラス分類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E579FC-1353-E3B2-CF1F-17D122509181}"/>
              </a:ext>
            </a:extLst>
          </p:cNvPr>
          <p:cNvSpPr txBox="1"/>
          <p:nvPr/>
        </p:nvSpPr>
        <p:spPr>
          <a:xfrm>
            <a:off x="4481095" y="6277302"/>
            <a:ext cx="338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分類問題でよく使う</a:t>
            </a:r>
          </a:p>
        </p:txBody>
      </p:sp>
      <p:pic>
        <p:nvPicPr>
          <p:cNvPr id="11" name="図 1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58B187B6-BA5A-FE03-D354-0931B59C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37" y="5454127"/>
            <a:ext cx="4162926" cy="5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9" name="図 8" descr="テキスト, 手紙&#10;&#10;自動的に生成された説明">
            <a:extLst>
              <a:ext uri="{FF2B5EF4-FFF2-40B4-BE49-F238E27FC236}">
                <a16:creationId xmlns:a16="http://schemas.microsoft.com/office/drawing/2014/main" id="{3E730F72-61E8-D610-0FB7-49C2B1AE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46" y="3208256"/>
            <a:ext cx="3962911" cy="35132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434628-56D4-E7FE-7298-2B6E2C0E86ED}"/>
              </a:ext>
            </a:extLst>
          </p:cNvPr>
          <p:cNvSpPr txBox="1"/>
          <p:nvPr/>
        </p:nvSpPr>
        <p:spPr>
          <a:xfrm>
            <a:off x="6648253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正解確率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04DD03-8CF4-2042-DA83-2C2F0A61E4F9}"/>
              </a:ext>
            </a:extLst>
          </p:cNvPr>
          <p:cNvSpPr txBox="1"/>
          <p:nvPr/>
        </p:nvSpPr>
        <p:spPr>
          <a:xfrm>
            <a:off x="8962258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推定確率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6FD07A1-898C-779A-43E0-CFFEB586E35A}"/>
              </a:ext>
            </a:extLst>
          </p:cNvPr>
          <p:cNvCxnSpPr>
            <a:cxnSpLocks/>
          </p:cNvCxnSpPr>
          <p:nvPr/>
        </p:nvCxnSpPr>
        <p:spPr>
          <a:xfrm>
            <a:off x="7502385" y="2651919"/>
            <a:ext cx="402362" cy="101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89C4B31-462D-9157-F1F4-23CF9E5FAB7D}"/>
              </a:ext>
            </a:extLst>
          </p:cNvPr>
          <p:cNvCxnSpPr>
            <a:cxnSpLocks/>
          </p:cNvCxnSpPr>
          <p:nvPr/>
        </p:nvCxnSpPr>
        <p:spPr>
          <a:xfrm flipH="1">
            <a:off x="9180095" y="2606474"/>
            <a:ext cx="576291" cy="106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テキスト, 手紙&#10;&#10;自動的に生成された説明">
            <a:extLst>
              <a:ext uri="{FF2B5EF4-FFF2-40B4-BE49-F238E27FC236}">
                <a16:creationId xmlns:a16="http://schemas.microsoft.com/office/drawing/2014/main" id="{D46DD2CD-4B2B-AFB3-E84F-BDB7B015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366" y="-2353795"/>
            <a:ext cx="5299379" cy="225856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C5B2206-22FB-1683-FB6D-7EFF1934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366" y="7105578"/>
            <a:ext cx="5871580" cy="19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 </a:t>
            </a:r>
            <a:r>
              <a:rPr lang="en-US" altLang="ja-JP" dirty="0"/>
              <a:t>batch </a:t>
            </a:r>
            <a:r>
              <a:rPr lang="en-US" altLang="ja-JP" dirty="0" err="1"/>
              <a:t>ver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B2AB48-87DA-8668-90F3-BD6C44CA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284" y="1551333"/>
            <a:ext cx="5871580" cy="1975632"/>
          </a:xfrm>
          <a:prstGeom prst="rect">
            <a:avLst/>
          </a:prstGeom>
        </p:spPr>
      </p:pic>
      <p:pic>
        <p:nvPicPr>
          <p:cNvPr id="17" name="図 16" descr="テキスト, 手紙&#10;&#10;自動的に生成された説明">
            <a:extLst>
              <a:ext uri="{FF2B5EF4-FFF2-40B4-BE49-F238E27FC236}">
                <a16:creationId xmlns:a16="http://schemas.microsoft.com/office/drawing/2014/main" id="{7626B5A4-C139-7DB1-9F1E-89C2A2922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284" y="3537288"/>
            <a:ext cx="5536895" cy="2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数値微分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33E1B8A9-E9B3-4741-6B41-5246083D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8" y="1845478"/>
            <a:ext cx="7869659" cy="5012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59F0718-E0BF-9A7F-CB22-A4C2F07DAC01}"/>
                  </a:ext>
                </a:extLst>
              </p:cNvPr>
              <p:cNvSpPr txBox="1"/>
              <p:nvPr/>
            </p:nvSpPr>
            <p:spPr>
              <a:xfrm>
                <a:off x="5616826" y="3561347"/>
                <a:ext cx="6261907" cy="1223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3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ja-JP" sz="3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59F0718-E0BF-9A7F-CB22-A4C2F07D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6" y="3561347"/>
                <a:ext cx="6261907" cy="1223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36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16" y="6978316"/>
            <a:ext cx="51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691" y="7079395"/>
            <a:ext cx="2449506" cy="1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802" y="7029476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223" y="7366000"/>
            <a:ext cx="85682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2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05" y="7228343"/>
            <a:ext cx="264033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7381875"/>
            <a:ext cx="6350000" cy="44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EB7C8501-720A-B221-AFCC-E60795C9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9" y="1793226"/>
            <a:ext cx="7862931" cy="49986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/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noFill/>
              <a:scene3d>
                <a:camera prst="perspectiveHeroicExtremeLeftFacing"/>
                <a:lightRig rig="sunset" dir="t"/>
              </a:scene3d>
              <a:sp3d prstMaterial="metal"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600" b="1" i="1" smtClean="0">
                          <a:latin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ja-JP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ja-JP" sz="3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ja-JP" altLang="en-US" sz="3600" b="1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17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" presetID="45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800"/>
                            </p:stCondLst>
                            <p:childTnLst>
                              <p:par>
                                <p:cTn id="29" presetID="45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400"/>
                            </p:stCondLst>
                            <p:childTnLst>
                              <p:par>
                                <p:cTn id="35" presetID="45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700"/>
                            </p:stCondLst>
                            <p:childTnLst>
                              <p:par>
                                <p:cTn id="41" presetID="45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300"/>
                            </p:stCondLst>
                            <p:childTnLst>
                              <p:par>
                                <p:cTn id="47" presetID="45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1600"/>
                            </p:stCondLst>
                            <p:childTnLst>
                              <p:par>
                                <p:cTn id="53" presetID="45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200"/>
                            </p:stCondLst>
                            <p:childTnLst>
                              <p:par>
                                <p:cTn id="59" presetID="45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4500"/>
                            </p:stCondLst>
                            <p:childTnLst>
                              <p:par>
                                <p:cTn id="65" presetID="45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100"/>
                            </p:stCondLst>
                            <p:childTnLst>
                              <p:par>
                                <p:cTn id="71" presetID="45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400"/>
                            </p:stCondLst>
                            <p:childTnLst>
                              <p:par>
                                <p:cTn id="77" presetID="45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6000"/>
                            </p:stCondLst>
                            <p:childTnLst>
                              <p:par>
                                <p:cTn id="83" presetID="45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300"/>
                            </p:stCondLst>
                            <p:childTnLst>
                              <p:par>
                                <p:cTn id="89" presetID="45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900"/>
                            </p:stCondLst>
                            <p:childTnLst>
                              <p:par>
                                <p:cTn id="95" presetID="45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3200"/>
                            </p:stCondLst>
                            <p:childTnLst>
                              <p:par>
                                <p:cTn id="101" presetID="45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1800"/>
                            </p:stCondLst>
                            <p:childTnLst>
                              <p:par>
                                <p:cTn id="107" presetID="45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6100"/>
                            </p:stCondLst>
                            <p:childTnLst>
                              <p:par>
                                <p:cTn id="113" presetID="45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4700"/>
                            </p:stCondLst>
                            <p:childTnLst>
                              <p:par>
                                <p:cTn id="119" presetID="45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125" presetID="45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7600"/>
                            </p:stCondLst>
                            <p:childTnLst>
                              <p:par>
                                <p:cTn id="131" presetID="45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1900"/>
                            </p:stCondLst>
                            <p:childTnLst>
                              <p:par>
                                <p:cTn id="137" presetID="45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5" grpId="8"/>
      <p:bldP spid="15" grpId="9"/>
      <p:bldP spid="15" grpId="10"/>
      <p:bldP spid="15" grpId="11"/>
      <p:bldP spid="15" grpId="12"/>
      <p:bldP spid="15" grpId="13"/>
      <p:bldP spid="15" grpId="14"/>
      <p:bldP spid="15" grpId="15"/>
      <p:bldP spid="15" grpId="16"/>
      <p:bldP spid="15" grpId="17"/>
      <p:bldP spid="15" grpId="18"/>
      <p:bldP spid="15" grpId="19"/>
      <p:bldP spid="15" grpId="20"/>
      <p:bldP spid="15" grpId="21"/>
      <p:bldP spid="15" grpId="2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  <a:r>
              <a:rPr lang="ja-JP" altLang="en-US" dirty="0"/>
              <a:t>　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79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3938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lang="ja-JP" altLang="en-US" dirty="0"/>
              <a:t>次回　誤差逆伝播法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5736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参考文献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69" b="9369"/>
          <a:stretch/>
        </p:blipFill>
        <p:spPr/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2686</TotalTime>
  <Words>1077</Words>
  <Application>Microsoft Office PowerPoint</Application>
  <PresentationFormat>ワイド画面</PresentationFormat>
  <Paragraphs>429</Paragraphs>
  <Slides>80</Slides>
  <Notes>71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80</vt:i4>
      </vt:variant>
    </vt:vector>
  </HeadingPairs>
  <TitlesOfParts>
    <vt:vector size="85" baseType="lpstr">
      <vt:lpstr>Meiryo UI</vt:lpstr>
      <vt:lpstr>Arial</vt:lpstr>
      <vt:lpstr>Cambria Math</vt:lpstr>
      <vt:lpstr>Century Gothic</vt:lpstr>
      <vt:lpstr>ブラシ</vt:lpstr>
      <vt:lpstr>手計算 ニューラルネットワーク 入門①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パーセプトロン iPadのご準備を</vt:lpstr>
      <vt:lpstr>パーセプトロン</vt:lpstr>
      <vt:lpstr>パーセプトロン-簡単な関数の設計</vt:lpstr>
      <vt:lpstr>パーセプトロン-簡単な関数の設計</vt:lpstr>
      <vt:lpstr>パーセプトロン-簡単な関数の設計　問題</vt:lpstr>
      <vt:lpstr>パーセプトロン-簡単な関数の設計　解答</vt:lpstr>
      <vt:lpstr>パーセプトロン</vt:lpstr>
      <vt:lpstr>パーセプトロン-バイアスの導入</vt:lpstr>
      <vt:lpstr>パーセプトロン-バイアスの導入</vt:lpstr>
      <vt:lpstr>パーセプトロン-線形分離</vt:lpstr>
      <vt:lpstr>パーセプトロン-限界　非線形分離</vt:lpstr>
      <vt:lpstr>パーセプトロン-非線形分離　多層パーセプトロン</vt:lpstr>
      <vt:lpstr>パーセプトロン-多層パーセプトロンでXORの設計</vt:lpstr>
      <vt:lpstr>パーセプトロン-多層パーセプトロンでXORの設計</vt:lpstr>
      <vt:lpstr>パーセプトロン-多層パーセプトロンでXORの設計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</vt:lpstr>
      <vt:lpstr>パーセプトロン-多層パーセプトロンでXORの設計</vt:lpstr>
      <vt:lpstr>パーセプトロン-解答</vt:lpstr>
      <vt:lpstr>パーセプトロン</vt:lpstr>
      <vt:lpstr>パーセプトロン　完</vt:lpstr>
      <vt:lpstr>ニューラルネットワーク 活性化関数-表記　</vt:lpstr>
      <vt:lpstr>ニューラルネットワーク-活性化関数</vt:lpstr>
      <vt:lpstr>ニューラルネットワーク-活性化関数</vt:lpstr>
      <vt:lpstr>ニューラルネットワーク-活性化関数</vt:lpstr>
      <vt:lpstr>ニューラルネットワーク-活性化関数　表記の導入</vt:lpstr>
      <vt:lpstr>ニューラルネットワーク-表記の導入</vt:lpstr>
      <vt:lpstr>ニューラルネットワーク-表記の導入</vt:lpstr>
      <vt:lpstr>ニューラルネットワーク-データの流れ確認問題</vt:lpstr>
      <vt:lpstr>ニューラルネットワーク-行ベクトルの理由</vt:lpstr>
      <vt:lpstr>ニューラルネットワーク-行ベクトルの理由</vt:lpstr>
      <vt:lpstr>ニューラルネットワーク-行ベクトルの理由</vt:lpstr>
      <vt:lpstr>ニューラルネットワーク-データの流れ確認問題</vt:lpstr>
      <vt:lpstr>ニューラルネットワーク 活性化関数-表記　完</vt:lpstr>
      <vt:lpstr>ニューラルネットワーク 学習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 学習　完</vt:lpstr>
      <vt:lpstr>ニューラルネットワーク 次回　誤差逆伝播法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2023-12-08T20:02:36Z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